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wmf" ContentType="image/x-wmf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3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721" r:id="rId1"/>
  </p:sldMasterIdLst>
  <p:notesMasterIdLst>
    <p:notesMasterId r:id="rId2"/>
  </p:notesMasterIdLst>
  <p:sldIdLst>
    <p:sldId id="385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394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05" r:id="rId22"/>
    <p:sldId id="406" r:id="rId23"/>
  </p:sldIdLst>
  <p:sldSz type="screen4x3" cy="6858000" cx="9144000"/>
  <p:notesSz cx="7315200" cy="96012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1pPr>
    <a:lvl2pPr algn="l" fontAlgn="base" indent="0" latinLnBrk="1" marL="4572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2pPr>
    <a:lvl3pPr algn="l" fontAlgn="base" indent="0" latinLnBrk="1" marL="9144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3pPr>
    <a:lvl4pPr algn="l" fontAlgn="base" indent="0" latinLnBrk="1" marL="13716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4pPr>
    <a:lvl5pPr algn="l" fontAlgn="base" indent="0" latinLnBrk="1" marL="18288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24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showOutlineIcons="1" snapVertSplitter="0" vertBarState="restored" horzBarState="restored" preferSingleView="0">
    <p:restoredLeft sz="15620"/>
    <p:restoredTop sz="94660"/>
  </p:normalViewPr>
  <p:slideViewPr>
    <p:cSldViewPr showGuides="0" snapToGrid="1" snapToObjects="0">
      <p:cViewPr varScale="1">
        <p:scale>
          <a:sx n="87" d="100"/>
          <a:sy n="87" d="100"/>
        </p:scale>
        <p:origin x="1464" y="66"/>
      </p:cViewPr>
      <p:guideLst>
        <p:guide orient="horz" pos="2160"/>
        <p:guide orient="vert" pos="288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tableStyles" Target="tableStyle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3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81" name=""/>
          <p:cNvSpPr/>
          <p:nvPr>
            <p:ph type="hdr" sz="quarter" idx="0"/>
          </p:nvPr>
        </p:nvSpPr>
        <p:spPr>
          <a:xfrm rot="0">
            <a:off x="0" y="0"/>
            <a:ext cx="3170237" cy="479425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sz="1300" lang="en-US"/>
          </a:p>
        </p:txBody>
      </p:sp>
      <p:sp>
        <p:nvSpPr>
          <p:cNvPr id="1048782" name=""/>
          <p:cNvSpPr/>
          <p:nvPr>
            <p:ph type="dt" sz="full" idx="1"/>
          </p:nvPr>
        </p:nvSpPr>
        <p:spPr>
          <a:xfrm rot="0">
            <a:off x="4143375" y="0"/>
            <a:ext cx="3170237" cy="479425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algn="r" eaLnBrk="1" hangingPunct="1" latinLnBrk="1" lvl="0"/>
            <a:endParaRPr altLang="en-US" sz="1300" lang="en-US"/>
          </a:p>
        </p:txBody>
      </p:sp>
      <p:sp>
        <p:nvSpPr>
          <p:cNvPr id="1048783" name=""/>
          <p:cNvSpPr/>
          <p:nvPr>
            <p:ph type="sldImg" sz="full" idx="2"/>
          </p:nvPr>
        </p:nvSpPr>
        <p:spPr>
          <a:xfrm rot="0">
            <a:off x="1257300" y="720725"/>
            <a:ext cx="4800600" cy="3600450"/>
          </a:xfrm>
          <a:prstGeom prst="rect"/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</a:ln>
        </p:spPr>
        <p:txBody>
          <a:bodyPr anchor="ctr" bIns="45720" lIns="91440" rIns="91440" tIns="45720" vert="horz"/>
          <a:p/>
        </p:txBody>
      </p:sp>
      <p:sp>
        <p:nvSpPr>
          <p:cNvPr id="1048784" name=""/>
          <p:cNvSpPr/>
          <p:nvPr>
            <p:ph type="body" sz="quarter" idx="3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785" name=""/>
          <p:cNvSpPr/>
          <p:nvPr>
            <p:ph type="ftr" sz="quarter" idx="4"/>
          </p:nvPr>
        </p:nvSpPr>
        <p:spPr>
          <a:xfrm rot="0">
            <a:off x="0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eaLnBrk="1" hangingPunct="1" latinLnBrk="1" lvl="0"/>
            <a:endParaRPr altLang="en-US" sz="1300" lang="en-US"/>
          </a:p>
        </p:txBody>
      </p:sp>
      <p:sp>
        <p:nvSpPr>
          <p:cNvPr id="1048786" name=""/>
          <p:cNvSpPr/>
          <p:nvPr>
            <p:ph type="sldNum" sz="quarter" idx="5"/>
          </p:nvPr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/>
            <a:fld id="{566ABCEB-ACFC-4714-9973-3DA970169C29}" type="slidenum">
              <a:rPr altLang="en-US" sz="1300" lang="en-US"/>
              <a:pPr algn="r" eaLnBrk="1" hangingPunct="1" latinLnBrk="1" lvl="0"/>
            </a:fld>
            <a:endParaRPr altLang="en-US" sz="1300" lang="en-US"/>
          </a:p>
        </p:txBody>
      </p:sp>
    </p:spTree>
  </p:cSld>
  <p:clrMap accent1="dk1" accent2="dk1" accent3="dk1" accent4="dk1" accent5="dk1" accent6="dk1" bg1="dk1" bg2="dk1" tx1="dk1" tx2="dk1" hlink="dk1" folHlink="dk1"/>
  <p:notesStyle>
    <a:lvl1pPr algn="l" fontAlgn="base" indent="0" latinLnBrk="1" marL="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1pPr>
    <a:lvl2pPr algn="l" fontAlgn="base" indent="0" latinLnBrk="1" marL="4572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2pPr>
    <a:lvl3pPr algn="l" fontAlgn="base" indent="0" latinLnBrk="1" marL="9144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3pPr>
    <a:lvl4pPr algn="l" fontAlgn="base" indent="0" latinLnBrk="1" marL="13716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4pPr>
    <a:lvl5pPr algn="l" fontAlgn="base" indent="0" latinLnBrk="1" marL="1828800" rtl="0">
      <a:lnSpc>
        <a:spcPct val="100000"/>
      </a:lnSpc>
      <a:spcBef>
        <a:spcPct val="30000"/>
      </a:spcBef>
      <a:spcAft>
        <a:spcPct val="0"/>
      </a:spcAft>
      <a:buFontTx/>
      <a:buNone/>
      <a:defRPr baseline="0" b="0" sz="1200" i="0" u="none">
        <a:solidFill>
          <a:schemeClr val="dk1"/>
        </a:solidFill>
        <a:latin typeface="Arial" pitchFamily="0" charset="0"/>
        <a:ea typeface="ＭＳ Ｐゴシック" pitchFamily="-110" charset="-128"/>
        <a:sym typeface="Arial" pitchFamily="0" charset="0"/>
      </a:defRPr>
    </a:lvl5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59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59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0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0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0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0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1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12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13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6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17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18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3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3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3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3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4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4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4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4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5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5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5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5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6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6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6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6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7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7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7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7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8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8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8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8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9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9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69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69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0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701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702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5" name=""/>
          <p:cNvSpPr txBox="1"/>
          <p:nvPr/>
        </p:nvSpPr>
        <p:spPr>
          <a:xfrm rot="0">
            <a:off x="4143375" y="9120188"/>
            <a:ext cx="3170237" cy="479425"/>
          </a:xfrm>
          <a:prstGeom prst="rect"/>
          <a:noFill/>
          <a:ln>
            <a:noFill/>
          </a:ln>
        </p:spPr>
        <p:txBody>
          <a:bodyPr anchor="b" bIns="48331" lIns="96661" rIns="96661" tIns="48331" vert="horz"/>
          <a:p>
            <a:pPr algn="r" eaLnBrk="1" hangingPunct="1" latinLnBrk="1" lvl="0">
              <a:spcBef>
                <a:spcPct val="0"/>
              </a:spcBef>
            </a:pPr>
            <a:fld id="{566ABCEB-ACFC-4714-9973-3DA970169C29}" type="slidenum">
              <a:rPr altLang="en-US" sz="1300" lang="en-US"/>
              <a:pPr algn="r" eaLnBrk="1" hangingPunct="1" latinLnBrk="1" lvl="0">
                <a:spcBef>
                  <a:spcPct val="0"/>
                </a:spcBef>
              </a:pPr>
            </a:fld>
            <a:endParaRPr altLang="en-US" sz="1300" lang="en-US"/>
          </a:p>
        </p:txBody>
      </p:sp>
      <p:sp>
        <p:nvSpPr>
          <p:cNvPr id="1048706" name=""/>
          <p:cNvSpPr/>
          <p:nvPr>
            <p:ph type="sldImg" sz="full" idx="0"/>
          </p:nvPr>
        </p:nvSpPr>
        <p:spPr>
          <a:xfrm rot="0">
            <a:off x="1257300" y="720725"/>
            <a:ext cx="4800600" cy="3600450"/>
          </a:xfrm>
          <a:prstGeom prst="rect"/>
        </p:spPr>
        <p:txBody>
          <a:bodyPr anchor="ctr" bIns="45720" lIns="91440" rIns="91440" tIns="45720" vert="horz"/>
          <a:p/>
        </p:txBody>
      </p:sp>
      <p:sp>
        <p:nvSpPr>
          <p:cNvPr id="1048707" name=""/>
          <p:cNvSpPr/>
          <p:nvPr>
            <p:ph type="body" sz="full" idx="1"/>
          </p:nvPr>
        </p:nvSpPr>
        <p:spPr>
          <a:xfrm rot="0">
            <a:off x="731837" y="4560887"/>
            <a:ext cx="5851525" cy="4319587"/>
          </a:xfrm>
          <a:prstGeom prst="rect"/>
          <a:noFill/>
          <a:ln>
            <a:noFill/>
          </a:ln>
        </p:spPr>
        <p:txBody>
          <a:bodyPr anchor="t" bIns="48331" lIns="96661" rIns="96661" tIns="48331" vert="horz"/>
          <a:p>
            <a:pPr eaLnBrk="1" hangingPunct="1" latinLnBrk="1" lvl="0"/>
            <a:endParaRPr altLang="en-US"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0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0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11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12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14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713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2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1" name=""/>
          <p:cNvSpPr txBox="1"/>
          <p:nvPr/>
        </p:nvSpPr>
        <p:spPr>
          <a:xfrm rot="0">
            <a:off x="161925" y="6519862"/>
            <a:ext cx="2200275" cy="2444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altLang="en-US" sz="1000" lang="en-US">
                <a:solidFill>
                  <a:srgbClr val="000000"/>
                </a:solidFill>
              </a:rPr>
              <a:t>© 2013 Pearson Education, Inc.</a:t>
            </a:r>
          </a:p>
        </p:txBody>
      </p:sp>
      <p:sp>
        <p:nvSpPr>
          <p:cNvPr id="1048584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85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586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58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8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0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17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18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19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21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/>
            </a:lvl1pPr>
            <a:lvl2pPr indent="0" marL="457200">
              <a:buNone/>
              <a:defRPr sz="1800"/>
            </a:lvl2pPr>
            <a:lvl3pPr indent="0" marL="914400">
              <a:buNone/>
              <a:defRPr sz="1600"/>
            </a:lvl3pPr>
            <a:lvl4pPr indent="0" marL="1371600">
              <a:buNone/>
              <a:defRPr sz="1400"/>
            </a:lvl4pPr>
            <a:lvl5pPr indent="0" marL="1828800">
              <a:buNone/>
              <a:defRPr sz="1400"/>
            </a:lvl5pPr>
            <a:lvl6pPr indent="0" marL="2286000">
              <a:buNone/>
              <a:defRPr sz="1400"/>
            </a:lvl6pPr>
            <a:lvl7pPr indent="0" marL="2743200">
              <a:buNone/>
              <a:defRPr sz="1400"/>
            </a:lvl7pPr>
            <a:lvl8pPr indent="0" marL="3200400">
              <a:buNone/>
              <a:defRPr sz="1400"/>
            </a:lvl8pPr>
            <a:lvl9pPr indent="0" marL="365760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0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24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25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26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29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8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32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33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34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3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3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6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3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2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43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44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1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48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4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50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</p:spTree>
  </p:cSld>
  <p:clrMapOvr>
    <a:masterClrMapping/>
  </p:clrMapOvr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53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54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55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58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7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6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61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62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63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66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5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anchor="t" anchorCtr="0" bIns="45720" compatLnSpc="1" lIns="91440" numCol="1" rIns="91440" tIns="45720" vert="horz" wrap="square">
            <a:prstTxWarp prst="textNoShape"/>
          </a:bodyPr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baseline="0" b="0" cap="none" sz="3200" i="0" kern="0" kumimoji="0" lang="en-US" noProof="0" normalizeH="0" spc="0" strike="noStrike" u="none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48764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2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69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70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71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7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13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76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777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778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78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9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>
    <p:bg bwMode="white">
      <p:bgPr>
        <a:solidFill>
          <a:schemeClr val="lt1"/>
        </a:solidFill>
      </p:bgPr>
    </p:bg>
    <p:spTree>
      <p:nvGrpSpPr>
        <p:cNvPr id="5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9" name=""/>
          <p:cNvSpPr txBox="1"/>
          <p:nvPr/>
        </p:nvSpPr>
        <p:spPr>
          <a:xfrm rot="0">
            <a:off x="161925" y="6519862"/>
            <a:ext cx="2200275" cy="2444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lvl="0"/>
            <a:r>
              <a:rPr altLang="en-US" sz="1000" lang="en-US">
                <a:solidFill>
                  <a:srgbClr val="000000"/>
                </a:solidFill>
              </a:rPr>
              <a:t>© 2013 Pearson Education, Inc.</a:t>
            </a:r>
          </a:p>
        </p:txBody>
      </p:sp>
      <p:sp>
        <p:nvSpPr>
          <p:cNvPr id="1048622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623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624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6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2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>
            <p:ph type="title" sz="full" idx="0"/>
          </p:nvPr>
        </p:nvSpPr>
        <p:spPr>
          <a:xfrm rot="0">
            <a:off x="685800" y="609600"/>
            <a:ext cx="7772400" cy="11430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p>
            <a:pPr lvl="0"/>
            <a:r>
              <a:rPr altLang="en-US" lang="en-US"/>
              <a:t>Click to edit Master title style</a:t>
            </a:r>
          </a:p>
        </p:txBody>
      </p:sp>
      <p:sp>
        <p:nvSpPr>
          <p:cNvPr id="1048577" name=""/>
          <p:cNvSpPr/>
          <p:nvPr>
            <p:ph type="body" sz="full" idx="1"/>
          </p:nvPr>
        </p:nvSpPr>
        <p:spPr>
          <a:xfrm rot="0">
            <a:off x="685800" y="1981200"/>
            <a:ext cx="7772400" cy="4114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6858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endParaRPr altLang="en-US" sz="1400" lang="en-US"/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3124200" y="6248400"/>
            <a:ext cx="28956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1400" lang="en-US"/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6553200" y="6248400"/>
            <a:ext cx="1905000" cy="457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1pPr>
            <a:lvl2pPr algn="l" eaLnBrk="1" fontAlgn="base" hangingPunct="1" indent="0" latinLnBrk="1" marL="4572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2pPr>
            <a:lvl3pPr algn="l" eaLnBrk="1" fontAlgn="base" hangingPunct="1" indent="0" latinLnBrk="1" marL="9144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3pPr>
            <a:lvl4pPr algn="l" eaLnBrk="1" fontAlgn="base" hangingPunct="1" indent="0" latinLnBrk="1" marL="13716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4pPr>
            <a:lvl5pPr algn="l" eaLnBrk="1" fontAlgn="base" hangingPunct="1" indent="0" latinLnBrk="1" marL="18288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1800" i="0" u="none">
                <a:solidFill>
                  <a:schemeClr val="dk1"/>
                </a:solidFill>
                <a:latin typeface="Arial" pitchFamily="0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1400" lang="en-US"/>
              <a:pPr algn="r" eaLnBrk="1" hangingPunct="1" latinLnBrk="1" lvl="0"/>
            </a:fld>
            <a:endParaRPr altLang="en-US" sz="1400" lang="en-US"/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iming/>
  <p:hf dt="0" ftr="0" sldNum="0"/>
  <p:txStyles>
    <p:titleStyle>
      <a:lvl1pPr algn="ctr" eaLnBrk="0" fontAlgn="base" hangingPunct="0" rtl="0">
        <a:spcBef>
          <a:spcPct val="0"/>
        </a:spcBef>
        <a:spcAft>
          <a:spcPct val="0"/>
        </a:spcAft>
        <a:buFont typeface="Wingdings" panose="05000000000000000000" pitchFamily="2" charset="2"/>
        <a:defRPr sz="4400">
          <a:solidFill>
            <a:schemeClr val="tx2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eaLnBrk="0" fontAlgn="base" hangingPunct="0" rtl="0">
        <a:spcBef>
          <a:spcPct val="0"/>
        </a:spcBef>
        <a:spcAft>
          <a:spcPct val="0"/>
        </a:spcAft>
        <a:buFont typeface="Wingdings" panose="05000000000000000000" pitchFamily="2" charset="2"/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2pPr>
      <a:lvl3pPr algn="ctr" eaLnBrk="0" fontAlgn="base" hangingPunct="0" rtl="0">
        <a:spcBef>
          <a:spcPct val="0"/>
        </a:spcBef>
        <a:spcAft>
          <a:spcPct val="0"/>
        </a:spcAft>
        <a:buFont typeface="Wingdings" panose="05000000000000000000" pitchFamily="2" charset="2"/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3pPr>
      <a:lvl4pPr algn="ctr" eaLnBrk="0" fontAlgn="base" hangingPunct="0" rtl="0">
        <a:spcBef>
          <a:spcPct val="0"/>
        </a:spcBef>
        <a:spcAft>
          <a:spcPct val="0"/>
        </a:spcAft>
        <a:buFont typeface="Wingdings" panose="05000000000000000000" pitchFamily="2" charset="2"/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4pPr>
      <a:lvl5pPr algn="ctr" eaLnBrk="0" fontAlgn="base" hangingPunct="0" rtl="0">
        <a:spcBef>
          <a:spcPct val="0"/>
        </a:spcBef>
        <a:spcAft>
          <a:spcPct val="0"/>
        </a:spcAft>
        <a:buFont typeface="Wingdings" panose="05000000000000000000" pitchFamily="2" charset="2"/>
        <a:defRPr sz="4400">
          <a:solidFill>
            <a:schemeClr val="tx2"/>
          </a:solidFill>
          <a:latin typeface="Arial" charset="0"/>
          <a:ea typeface="ＭＳ Ｐゴシック" panose="020B0600070205080204" pitchFamily="34" charset="-128"/>
        </a:defRPr>
      </a:lvl5pPr>
      <a:lvl6pPr algn="ctr" fontAlgn="base" marL="457200" rtl="0">
        <a:spcBef>
          <a:spcPct val="0"/>
        </a:spcBef>
        <a:spcAft>
          <a:spcPct val="0"/>
        </a:spcAft>
        <a:buFont typeface="Wingdings" pitchFamily="2" charset="2"/>
        <a:defRPr sz="4400">
          <a:solidFill>
            <a:schemeClr val="tx2"/>
          </a:solidFill>
          <a:latin typeface="Arial" charset="0"/>
        </a:defRPr>
      </a:lvl6pPr>
      <a:lvl7pPr algn="ctr" fontAlgn="base" marL="914400" rtl="0">
        <a:spcBef>
          <a:spcPct val="0"/>
        </a:spcBef>
        <a:spcAft>
          <a:spcPct val="0"/>
        </a:spcAft>
        <a:buFont typeface="Wingdings" pitchFamily="2" charset="2"/>
        <a:defRPr sz="4400">
          <a:solidFill>
            <a:schemeClr val="tx2"/>
          </a:solidFill>
          <a:latin typeface="Arial" charset="0"/>
        </a:defRPr>
      </a:lvl7pPr>
      <a:lvl8pPr algn="ctr" fontAlgn="base" marL="1371600" rtl="0">
        <a:spcBef>
          <a:spcPct val="0"/>
        </a:spcBef>
        <a:spcAft>
          <a:spcPct val="0"/>
        </a:spcAft>
        <a:buFont typeface="Wingdings" pitchFamily="2" charset="2"/>
        <a:defRPr sz="4400">
          <a:solidFill>
            <a:schemeClr val="tx2"/>
          </a:solidFill>
          <a:latin typeface="Arial" charset="0"/>
        </a:defRPr>
      </a:lvl8pPr>
      <a:lvl9pPr algn="ctr" fontAlgn="base" marL="1828800" rtl="0">
        <a:spcBef>
          <a:spcPct val="0"/>
        </a:spcBef>
        <a:spcAft>
          <a:spcPct val="0"/>
        </a:spcAft>
        <a:buFont typeface="Wingdings" pitchFamily="2" charset="2"/>
        <a:defRPr sz="4400">
          <a:solidFill>
            <a:schemeClr val="tx2"/>
          </a:solidFill>
          <a:latin typeface="Arial" charset="0"/>
        </a:defRPr>
      </a:lvl9pPr>
    </p:titleStyle>
    <p:bodyStyle>
      <a:lvl1pPr algn="l" eaLnBrk="0" fontAlgn="base" hangingPunct="0" indent="-609600" marL="609600" rtl="0">
        <a:spcBef>
          <a:spcPct val="20000"/>
        </a:spcBef>
        <a:spcAft>
          <a:spcPct val="0"/>
        </a:spcAft>
        <a:buFont typeface="Wingdings" panose="05000000000000000000" pitchFamily="2" charset="2"/>
        <a:buAutoNum type="alphaLcPeriod"/>
        <a:defRPr sz="3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algn="l" eaLnBrk="0" fontAlgn="base" hangingPunct="0" indent="-533400" marL="990600" rtl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algn="l" eaLnBrk="0" fontAlgn="base" hangingPunct="0" indent="-457200" marL="1371600" rtl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algn="l" eaLnBrk="0" fontAlgn="base" hangingPunct="0" indent="-381000" marL="1752600" rtl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algn="l" eaLnBrk="0" fontAlgn="base" hangingPunct="0" indent="-381000" marL="22098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algn="l" fontAlgn="base" indent="-381000" marL="26670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algn="l" fontAlgn="base" indent="-381000" marL="31242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algn="l" fontAlgn="base" indent="-381000" marL="35814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algn="l" fontAlgn="base" indent="-381000" marL="4038600" rtl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4.wmf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wmf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2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9" name=""/>
          <p:cNvSpPr/>
          <p:nvPr/>
        </p:nvSpPr>
        <p:spPr>
          <a:xfrm rot="0">
            <a:off x="0" y="0"/>
            <a:ext cx="9144000" cy="762000"/>
          </a:xfrm>
          <a:prstGeom prst="rect"/>
          <a:solidFill>
            <a:schemeClr val="lt1"/>
          </a:solidFill>
          <a:ln>
            <a:noFill/>
          </a:ln>
        </p:spPr>
        <p:txBody>
          <a:bodyPr anchor="ctr" bIns="45720" lIns="91440" rIns="91440" tIns="45720" vert="horz" wrap="none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indent="0" latinLnBrk="1" lvl="0" marL="0">
              <a:spcBef>
                <a:spcPct val="0"/>
              </a:spcBef>
              <a:buFontTx/>
              <a:buAutoNum type="arabicPeriod" startAt="1"/>
            </a:pPr>
            <a:endParaRPr altLang="en-US" sz="2400" lang="en-US"/>
          </a:p>
        </p:txBody>
      </p:sp>
      <p:sp>
        <p:nvSpPr>
          <p:cNvPr id="1048590" name=""/>
          <p:cNvSpPr/>
          <p:nvPr/>
        </p:nvSpPr>
        <p:spPr>
          <a:xfrm rot="0">
            <a:off x="4552950" y="228600"/>
            <a:ext cx="4572000" cy="14478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algn="ctr" eaLnBrk="1" hangingPunct="1" indent="0" latinLnBrk="1" lvl="0" marL="0">
              <a:spcBef>
                <a:spcPct val="0"/>
              </a:spcBef>
              <a:buAutoNum type="arabicPeriod" startAt="1"/>
            </a:pPr>
            <a:r>
              <a:rPr altLang="en-US" b="1" sz="2800" lang="en-US">
                <a:solidFill>
                  <a:schemeClr val="lt2"/>
                </a:solidFill>
              </a:rPr>
              <a:t>Organic Chemistry, 8e </a:t>
            </a:r>
            <a:br/>
            <a:r>
              <a:rPr altLang="en-US" sz="2800" lang="en-US">
                <a:solidFill>
                  <a:schemeClr val="lt2"/>
                </a:solidFill>
              </a:rPr>
              <a:t>by L. G. Wade, Jr.</a:t>
            </a:r>
            <a:br/>
            <a:endParaRPr altLang="en-US" sz="2800" lang="en-US">
              <a:solidFill>
                <a:schemeClr val="accent2"/>
              </a:solidFill>
            </a:endParaRPr>
          </a:p>
        </p:txBody>
      </p:sp>
      <p:sp>
        <p:nvSpPr>
          <p:cNvPr id="1048591" name=""/>
          <p:cNvSpPr/>
          <p:nvPr/>
        </p:nvSpPr>
        <p:spPr>
          <a:xfrm rot="0">
            <a:off x="4648200" y="1447800"/>
            <a:ext cx="4495800" cy="26670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algn="ctr" eaLnBrk="1" hangingPunct="1" indent="0" latinLnBrk="1" lvl="0" marL="0">
              <a:buAutoNum type="arabicPeriod" startAt="1"/>
            </a:pPr>
            <a:r>
              <a:rPr altLang="en-US" b="1" sz="2800" lang="en-US">
                <a:solidFill>
                  <a:schemeClr val="dk2"/>
                </a:solidFill>
              </a:rPr>
              <a:t>Chapter 6</a:t>
            </a:r>
          </a:p>
          <a:p>
            <a:pPr algn="ctr" eaLnBrk="1" hangingPunct="1" indent="0" latinLnBrk="1" lvl="0" marL="0">
              <a:buAutoNum type="arabicPeriod" startAt="1"/>
            </a:pPr>
            <a:r>
              <a:rPr altLang="en-US" b="1" sz="2800" lang="en-US">
                <a:solidFill>
                  <a:schemeClr val="dk2"/>
                </a:solidFill>
              </a:rPr>
              <a:t>Clickers</a:t>
            </a:r>
            <a:br/>
            <a:r>
              <a:rPr altLang="en-US" b="1" sz="2800" lang="en-US">
                <a:solidFill>
                  <a:schemeClr val="dk2"/>
                </a:solidFill>
              </a:rPr>
              <a:t>Alkyl Halides: Nucleophilic </a:t>
            </a:r>
            <a:br/>
            <a:r>
              <a:rPr altLang="en-US" b="1" sz="2800" lang="en-US">
                <a:solidFill>
                  <a:schemeClr val="dk2"/>
                </a:solidFill>
              </a:rPr>
              <a:t>Substitution and Elimination</a:t>
            </a:r>
          </a:p>
        </p:txBody>
      </p:sp>
      <p:sp>
        <p:nvSpPr>
          <p:cNvPr id="1048592" name=""/>
          <p:cNvSpPr/>
          <p:nvPr/>
        </p:nvSpPr>
        <p:spPr>
          <a:xfrm rot="0">
            <a:off x="4914900" y="4095750"/>
            <a:ext cx="4267200" cy="2209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indent="-609600" latinLnBrk="1" lvl="0" marL="609600">
              <a:spcBef>
                <a:spcPct val="0"/>
              </a:spcBef>
              <a:buFontTx/>
              <a:buAutoNum type="arabicPeriod" startAt="1"/>
            </a:pPr>
            <a:r>
              <a:rPr altLang="en-US" sz="1800" lang="en-US">
                <a:solidFill>
                  <a:srgbClr val="941C36"/>
                </a:solidFill>
              </a:rPr>
              <a:t>Christine Hermann </a:t>
            </a:r>
          </a:p>
          <a:p>
            <a:pPr eaLnBrk="1" hangingPunct="1" indent="-609600" latinLnBrk="1" lvl="0" marL="609600">
              <a:spcBef>
                <a:spcPct val="0"/>
              </a:spcBef>
              <a:buFontTx/>
              <a:buAutoNum type="arabicPeriod" startAt="1"/>
            </a:pPr>
            <a:r>
              <a:rPr altLang="en-US" sz="1800" lang="en-US">
                <a:solidFill>
                  <a:srgbClr val="941C36"/>
                </a:solidFill>
              </a:rPr>
              <a:t>Radford University </a:t>
            </a:r>
          </a:p>
          <a:p>
            <a:pPr eaLnBrk="1" hangingPunct="1" indent="-609600" latinLnBrk="1" lvl="0" marL="609600">
              <a:spcBef>
                <a:spcPct val="0"/>
              </a:spcBef>
              <a:buFontTx/>
              <a:buAutoNum type="arabicPeriod" startAt="1"/>
            </a:pPr>
            <a:r>
              <a:rPr altLang="en-US" sz="1800" lang="en-US">
                <a:solidFill>
                  <a:srgbClr val="941C36"/>
                </a:solidFill>
              </a:rPr>
              <a:t>Radford, VA</a:t>
            </a:r>
          </a:p>
          <a:p>
            <a:pPr eaLnBrk="1" hangingPunct="1" indent="-609600" latinLnBrk="1" lvl="0" marL="609600">
              <a:spcBef>
                <a:spcPct val="0"/>
              </a:spcBef>
              <a:buFontTx/>
              <a:buAutoNum type="arabicPeriod" startAt="1"/>
            </a:pPr>
            <a:endParaRPr altLang="en-US" sz="1800" lang="en-US">
              <a:solidFill>
                <a:srgbClr val="941C36"/>
              </a:solidFill>
            </a:endParaRPr>
          </a:p>
          <a:p>
            <a:pPr eaLnBrk="1" hangingPunct="1" indent="-609600" latinLnBrk="1" lvl="0" marL="609600">
              <a:spcBef>
                <a:spcPct val="0"/>
              </a:spcBef>
              <a:buFontTx/>
              <a:buAutoNum type="arabicPeriod" startAt="1"/>
            </a:pPr>
            <a:r>
              <a:rPr altLang="en-US" sz="1800" lang="en-US">
                <a:solidFill>
                  <a:srgbClr val="941C36"/>
                </a:solidFill>
              </a:rPr>
              <a:t>Rizalia Klausmeyer</a:t>
            </a:r>
          </a:p>
          <a:p>
            <a:pPr eaLnBrk="1" hangingPunct="1" indent="-609600" latinLnBrk="1" lvl="0" marL="609600">
              <a:spcBef>
                <a:spcPct val="0"/>
              </a:spcBef>
              <a:buFontTx/>
              <a:buAutoNum type="arabicPeriod" startAt="1"/>
            </a:pPr>
            <a:r>
              <a:rPr altLang="en-US" sz="1800" lang="en-US">
                <a:solidFill>
                  <a:srgbClr val="941C36"/>
                </a:solidFill>
              </a:rPr>
              <a:t>Baylor University</a:t>
            </a:r>
          </a:p>
          <a:p>
            <a:pPr eaLnBrk="1" hangingPunct="1" indent="-609600" latinLnBrk="1" lvl="0" marL="609600">
              <a:spcBef>
                <a:spcPct val="0"/>
              </a:spcBef>
              <a:buFontTx/>
              <a:buAutoNum type="arabicPeriod" startAt="1"/>
            </a:pPr>
            <a:r>
              <a:rPr altLang="en-US" sz="1800" lang="en-US">
                <a:solidFill>
                  <a:srgbClr val="941C36"/>
                </a:solidFill>
              </a:rPr>
              <a:t>Waco, TX</a:t>
            </a:r>
          </a:p>
        </p:txBody>
      </p:sp>
      <p:sp>
        <p:nvSpPr>
          <p:cNvPr id="1048593" name=""/>
          <p:cNvSpPr txBox="1"/>
          <p:nvPr/>
        </p:nvSpPr>
        <p:spPr>
          <a:xfrm rot="0">
            <a:off x="161925" y="6096000"/>
            <a:ext cx="2200275" cy="244475"/>
          </a:xfrm>
          <a:prstGeom prst="rect"/>
          <a:noFill/>
          <a:ln>
            <a:noFill/>
          </a:ln>
        </p:spPr>
        <p:txBody>
          <a:bodyPr anchor="t" bIns="45720" lIns="91440" rIns="91440" tIns="45720" vert="horz">
            <a:spAutoFit/>
          </a:bodyPr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indent="0" lvl="0" marL="0">
              <a:spcBef>
                <a:spcPct val="0"/>
              </a:spcBef>
              <a:buFontTx/>
              <a:buAutoNum type="arabicPeriod" startAt="1"/>
            </a:pPr>
            <a:r>
              <a:rPr altLang="en-US" sz="1000" lang="en-US">
                <a:solidFill>
                  <a:srgbClr val="000000"/>
                </a:solidFill>
              </a:rPr>
              <a:t>© 2013 Pearson Education, Inc.</a:t>
            </a:r>
          </a:p>
        </p:txBody>
      </p:sp>
      <p:sp>
        <p:nvSpPr>
          <p:cNvPr id="1048594" name=""/>
          <p:cNvSpPr/>
          <p:nvPr/>
        </p:nvSpPr>
        <p:spPr>
          <a:xfrm rot="0">
            <a:off x="0" y="6400800"/>
            <a:ext cx="9144000" cy="457200"/>
          </a:xfrm>
          <a:prstGeom prst="rect"/>
          <a:solidFill>
            <a:srgbClr val="941C36"/>
          </a:solidFill>
          <a:ln>
            <a:noFill/>
          </a:ln>
        </p:spPr>
        <p:txBody>
          <a:bodyPr anchor="ctr" bIns="45720" lIns="91440" rIns="91440" tIns="45720" vert="horz" wrap="none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indent="0" latinLnBrk="1" lvl="0" marL="0">
              <a:spcBef>
                <a:spcPct val="0"/>
              </a:spcBef>
              <a:buFontTx/>
              <a:buAutoNum type="arabicPeriod" startAt="1"/>
            </a:pPr>
            <a:endParaRPr altLang="en-US" sz="2400" lang="en-US"/>
          </a:p>
        </p:txBody>
      </p:sp>
      <p:pic>
        <p:nvPicPr>
          <p:cNvPr id="2097152" name="" descr="Pearson_Bound_White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7489825" y="6356350"/>
            <a:ext cx="1655762" cy="493712"/>
          </a:xfrm>
          <a:prstGeom prst="rect"/>
          <a:noFill/>
          <a:ln>
            <a:noFill/>
          </a:ln>
        </p:spPr>
      </p:pic>
      <p:pic>
        <p:nvPicPr>
          <p:cNvPr id="2097153" name="" descr="Pearson_Strap_Bound_White"/>
          <p:cNvPicPr>
            <a:picLocks/>
          </p:cNvPicPr>
          <p:nvPr/>
        </p:nvPicPr>
        <p:blipFill>
          <a:blip xmlns:r="http://schemas.openxmlformats.org/officeDocument/2006/relationships" r:embed="rId2"/>
          <a:srcRect l="0" t="0" r="0" b="0"/>
          <a:stretch>
            <a:fillRect/>
          </a:stretch>
        </p:blipFill>
        <p:spPr>
          <a:xfrm rot="0">
            <a:off x="0" y="6356350"/>
            <a:ext cx="1908175" cy="493712"/>
          </a:xfrm>
          <a:prstGeom prst="rect"/>
          <a:noFill/>
          <a:ln>
            <a:noFill/>
          </a:ln>
        </p:spPr>
      </p:pic>
      <p:sp>
        <p:nvSpPr>
          <p:cNvPr id="1048595" name=""/>
          <p:cNvSpPr/>
          <p:nvPr/>
        </p:nvSpPr>
        <p:spPr bwMode="gray">
          <a:xfrm rot="0">
            <a:off x="1587" y="6399212"/>
            <a:ext cx="9139238" cy="0"/>
          </a:xfrm>
          <a:prstGeom prst="line"/>
          <a:noFill/>
          <a:ln w="6350" cap="flat" cmpd="sng">
            <a:solidFill>
              <a:schemeClr val="dk2">
                <a:alpha val="100000"/>
              </a:schemeClr>
            </a:solidFill>
            <a:prstDash val="solid"/>
            <a:round/>
          </a:ln>
        </p:spPr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3"/>
          <a:srcRect l="0" t="0" r="0" b="0"/>
          <a:stretch>
            <a:fillRect/>
          </a:stretch>
        </p:blipFill>
        <p:spPr>
          <a:xfrm rot="0">
            <a:off x="422275" y="304800"/>
            <a:ext cx="4179887" cy="5664200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99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 Give the IUPAC name for (CH</a:t>
            </a:r>
            <a:r>
              <a:rPr altLang="en-US" baseline="-25000" sz="3000" lang="en-US"/>
              <a:t>3</a:t>
            </a:r>
            <a:r>
              <a:rPr altLang="en-US" sz="3000" lang="en-US"/>
              <a:t>)</a:t>
            </a:r>
            <a:r>
              <a:rPr altLang="en-US" baseline="-25000" sz="3000" lang="en-US"/>
              <a:t>2</a:t>
            </a:r>
            <a:r>
              <a:rPr altLang="en-US" sz="3000" lang="en-US"/>
              <a:t>CBrCH</a:t>
            </a:r>
            <a:r>
              <a:rPr altLang="en-US" baseline="-25000" sz="3000" lang="en-US"/>
              <a:t>2</a:t>
            </a:r>
            <a:r>
              <a:rPr altLang="en-US" sz="3000" lang="en-US"/>
              <a:t>CH(CH</a:t>
            </a:r>
            <a:r>
              <a:rPr altLang="en-US" baseline="-25000" sz="3000" lang="en-US"/>
              <a:t>3</a:t>
            </a:r>
            <a:r>
              <a:rPr altLang="en-US" sz="3000" lang="en-US"/>
              <a:t>)</a:t>
            </a:r>
            <a:r>
              <a:rPr altLang="en-US" baseline="-25000" sz="3000" lang="en-US"/>
              <a:t>2</a:t>
            </a:r>
            <a:r>
              <a:rPr altLang="en-US" sz="3000" lang="en-US"/>
              <a:t>.</a:t>
            </a:r>
          </a:p>
        </p:txBody>
      </p:sp>
      <p:sp>
        <p:nvSpPr>
          <p:cNvPr id="1048600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2-Bromo-2,4-dimethylpentane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4-Bromo-2,4-dimethylpentane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2-Bromopentane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2-Bromoheptane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e)	Isobutyl isopentyl bromide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4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6.2 Identify the vinyl chloride.</a:t>
            </a:r>
          </a:p>
        </p:txBody>
      </p:sp>
      <p:sp>
        <p:nvSpPr>
          <p:cNvPr id="1048605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ClCH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sz="2400" lang="en-US">
                <a:solidFill>
                  <a:schemeClr val="dk2"/>
                </a:solidFill>
                <a:sym typeface="Symbol" pitchFamily="-110" charset="2"/>
              </a:rPr>
              <a:t>=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ClCH</a:t>
            </a:r>
            <a:r>
              <a:rPr altLang="en-US" sz="2400" lang="en-US">
                <a:solidFill>
                  <a:schemeClr val="dk2"/>
                </a:solidFill>
                <a:sym typeface="Symbol" pitchFamily="-110" charset="2"/>
              </a:rPr>
              <a:t>=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C</a:t>
            </a:r>
            <a:r>
              <a:rPr altLang="en-US" baseline="-25000" b="1" sz="2400" lang="en-US">
                <a:solidFill>
                  <a:schemeClr val="dk2"/>
                </a:solidFill>
              </a:rPr>
              <a:t>6</a:t>
            </a:r>
            <a:r>
              <a:rPr altLang="en-US" b="1" sz="2400" lang="en-US">
                <a:solidFill>
                  <a:schemeClr val="dk2"/>
                </a:solidFill>
              </a:rPr>
              <a:t>H</a:t>
            </a:r>
            <a:r>
              <a:rPr altLang="en-US" baseline="-25000" b="1" sz="2400" lang="en-US">
                <a:solidFill>
                  <a:schemeClr val="dk2"/>
                </a:solidFill>
              </a:rPr>
              <a:t>5</a:t>
            </a:r>
            <a:r>
              <a:rPr altLang="en-US" b="1" sz="2400" lang="en-US">
                <a:solidFill>
                  <a:schemeClr val="dk2"/>
                </a:solidFill>
              </a:rPr>
              <a:t>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e)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CH(Cl)CH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4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09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2600" lang="en-US"/>
              <a:t>6.3 </a:t>
            </a:r>
            <a:r>
              <a:rPr altLang="en-US" sz="3000" lang="en-US"/>
              <a:t>Identify</a:t>
            </a:r>
            <a:r>
              <a:rPr altLang="en-US" sz="2600" lang="en-US"/>
              <a:t> the secondary alkyl halide.</a:t>
            </a:r>
          </a:p>
        </p:txBody>
      </p:sp>
      <p:sp>
        <p:nvSpPr>
          <p:cNvPr id="1048610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Br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Br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CH(Br)CH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CBr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14" name=""/>
          <p:cNvSpPr/>
          <p:nvPr>
            <p:ph type="title" sz="full" idx="0"/>
          </p:nvPr>
        </p:nvSpPr>
        <p:spPr>
          <a:xfrm rot="0">
            <a:off x="455612" y="609600"/>
            <a:ext cx="8226425" cy="16002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6.4 Identify the type of intermolecular </a:t>
            </a:r>
            <a:br/>
            <a:r>
              <a:rPr altLang="en-US" sz="3000" lang="en-US"/>
              <a:t>attraction between alkyl halides.</a:t>
            </a:r>
          </a:p>
        </p:txBody>
      </p:sp>
      <p:sp>
        <p:nvSpPr>
          <p:cNvPr id="1048615" name=""/>
          <p:cNvSpPr/>
          <p:nvPr>
            <p:ph type="body" sz="full" idx="1"/>
          </p:nvPr>
        </p:nvSpPr>
        <p:spPr>
          <a:xfrm rot="0">
            <a:off x="455612" y="2970212"/>
            <a:ext cx="7696200" cy="21828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Hydrogen bonding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b)	London forces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Dipole</a:t>
            </a:r>
            <a:r>
              <a:rPr altLang="en-US" sz="2400" lang="en-US">
                <a:solidFill>
                  <a:schemeClr val="dk2"/>
                </a:solidFill>
                <a:ea typeface="Arial" pitchFamily="0" charset="0"/>
              </a:rPr>
              <a:t>–</a:t>
            </a:r>
            <a:r>
              <a:rPr altLang="en-US" sz="2400" lang="en-US">
                <a:solidFill>
                  <a:schemeClr val="dk2"/>
                </a:solidFill>
              </a:rPr>
              <a:t>dipole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None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28" name=""/>
          <p:cNvSpPr/>
          <p:nvPr>
            <p:ph type="title" sz="full" idx="0"/>
          </p:nvPr>
        </p:nvSpPr>
        <p:spPr>
          <a:xfrm rot="0">
            <a:off x="2055812" y="609600"/>
            <a:ext cx="2058987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algn="l" eaLnBrk="1" hangingPunct="1" latinLnBrk="1" lvl="0"/>
            <a:r>
              <a:rPr altLang="en-US" sz="3000" lang="en-US"/>
              <a:t>6.5                    </a:t>
            </a:r>
          </a:p>
        </p:txBody>
      </p:sp>
      <p:sp>
        <p:nvSpPr>
          <p:cNvPr id="1048629" name=""/>
          <p:cNvSpPr/>
          <p:nvPr>
            <p:ph type="body" sz="half" idx="1"/>
          </p:nvPr>
        </p:nvSpPr>
        <p:spPr>
          <a:xfrm rot="0">
            <a:off x="455612" y="2970212"/>
            <a:ext cx="7543800" cy="28194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BrCH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CH=CH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CH(Br)CH=CH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CH</a:t>
            </a:r>
            <a:r>
              <a:rPr altLang="en-US" baseline="-25000" b="1" sz="2400" lang="en-US">
                <a:solidFill>
                  <a:schemeClr val="dk2"/>
                </a:solidFill>
              </a:rPr>
              <a:t>2</a:t>
            </a:r>
            <a:r>
              <a:rPr altLang="en-US" b="1" sz="2400" lang="en-US">
                <a:solidFill>
                  <a:schemeClr val="dk2"/>
                </a:solidFill>
              </a:rPr>
              <a:t>CBr=CH</a:t>
            </a:r>
            <a:r>
              <a:rPr altLang="en-US" baseline="-25000" b="1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CH=CHBr</a:t>
            </a:r>
          </a:p>
        </p:txBody>
      </p:sp>
      <p:pic>
        <p:nvPicPr>
          <p:cNvPr id="2097155" name=""/>
          <p:cNvPicPr>
            <a:picLocks/>
          </p:cNvPicPr>
          <p:nvPr>
            <p:ph sz="half" idx="2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 bwMode="auto">
          <a:xfrm rot="0">
            <a:off x="3124200" y="1100137"/>
            <a:ext cx="4589462" cy="804862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5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3" name=""/>
          <p:cNvSpPr/>
          <p:nvPr>
            <p:ph type="title" sz="full" idx="0"/>
          </p:nvPr>
        </p:nvSpPr>
        <p:spPr>
          <a:xfrm rot="0">
            <a:off x="1524000" y="685800"/>
            <a:ext cx="1676400" cy="11430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algn="l" eaLnBrk="1" hangingPunct="1" latinLnBrk="1" lvl="0"/>
            <a:r>
              <a:rPr altLang="en-US" sz="3000" lang="en-US"/>
              <a:t>6.6</a:t>
            </a:r>
            <a:r>
              <a:rPr altLang="en-US" sz="4000" lang="en-US"/>
              <a:t>           </a:t>
            </a:r>
          </a:p>
        </p:txBody>
      </p:sp>
      <p:sp>
        <p:nvSpPr>
          <p:cNvPr id="1048634" name=""/>
          <p:cNvSpPr/>
          <p:nvPr>
            <p:ph type="body" sz="half" idx="1"/>
          </p:nvPr>
        </p:nvSpPr>
        <p:spPr>
          <a:xfrm rot="0">
            <a:off x="455612" y="2970212"/>
            <a:ext cx="7696200" cy="2743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indent="-609600" marL="609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AutoNum type="alphaLcPeriod" startAt="1"/>
              <a:defRPr sz="2800">
                <a:solidFill>
                  <a:schemeClr val="dk1"/>
                </a:solidFill>
              </a:defRPr>
            </a:lvl1pPr>
            <a:lvl2pPr indent="-533400" marL="990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2400">
                <a:solidFill>
                  <a:schemeClr val="dk1"/>
                </a:solidFill>
              </a:defRPr>
            </a:lvl2pPr>
            <a:lvl3pPr indent="-457200" marL="1371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•"/>
              <a:defRPr sz="2000">
                <a:solidFill>
                  <a:schemeClr val="dk1"/>
                </a:solidFill>
              </a:defRPr>
            </a:lvl3pPr>
            <a:lvl4pPr indent="-381000" marL="17526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–"/>
              <a:defRPr sz="1800">
                <a:solidFill>
                  <a:schemeClr val="dk1"/>
                </a:solidFill>
              </a:defRPr>
            </a:lvl4pPr>
            <a:lvl5pPr indent="-381000" marL="220980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itchFamily="-110" charset="2"/>
              <a:buChar char="»"/>
              <a:defRPr sz="1800">
                <a:solidFill>
                  <a:schemeClr val="dk1"/>
                </a:solidFill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CH</a:t>
            </a:r>
            <a:r>
              <a:rPr altLang="en-US" baseline="-25000" b="1" sz="2400" lang="en-US">
                <a:solidFill>
                  <a:schemeClr val="dk2"/>
                </a:solidFill>
              </a:rPr>
              <a:t>2</a:t>
            </a:r>
            <a:r>
              <a:rPr altLang="en-US" b="1" sz="2400" lang="en-US">
                <a:solidFill>
                  <a:schemeClr val="dk2"/>
                </a:solidFill>
              </a:rPr>
              <a:t>CHCl</a:t>
            </a:r>
            <a:r>
              <a:rPr altLang="en-US" baseline="-25000" b="1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CH(Cl)CHCl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C(Cl)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C(Cl)=CH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e)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CH=CHCl</a:t>
            </a:r>
          </a:p>
        </p:txBody>
      </p:sp>
      <p:pic>
        <p:nvPicPr>
          <p:cNvPr id="2097156" name=""/>
          <p:cNvPicPr>
            <a:picLocks/>
          </p:cNvPicPr>
          <p:nvPr>
            <p:ph sz="half" idx="2"/>
          </p:nvPr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 bwMode="auto">
          <a:xfrm rot="0">
            <a:off x="2835275" y="762000"/>
            <a:ext cx="4251325" cy="850900"/>
          </a:xfrm>
          <a:prstGeom prst="rect"/>
          <a:noFill/>
          <a:ln>
            <a:noFill/>
          </a:ln>
        </p:spPr>
      </p:pic>
    </p:spTree>
  </p:cSld>
  <p:clrMapOvr>
    <a:masterClrMapping/>
  </p:clrMapOvr>
  <p:transition spd="fast" advClick="1">
    <p:cut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3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6.7 Identify the strongest nucleophile.</a:t>
            </a:r>
          </a:p>
        </p:txBody>
      </p:sp>
      <p:sp>
        <p:nvSpPr>
          <p:cNvPr id="1048639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OH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COH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O</a:t>
            </a:r>
            <a:r>
              <a:rPr altLang="en-US" baseline="30000" b="1" sz="2400" lang="en-US">
                <a:solidFill>
                  <a:schemeClr val="dk2"/>
                </a:solidFill>
              </a:rPr>
              <a:t>-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CO</a:t>
            </a:r>
            <a:r>
              <a:rPr altLang="en-US" baseline="30000" sz="2400" lang="en-US">
                <a:solidFill>
                  <a:schemeClr val="dk2"/>
                </a:solidFill>
              </a:rPr>
              <a:t>-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3" name=""/>
          <p:cNvSpPr/>
          <p:nvPr>
            <p:ph type="title" sz="full" idx="0"/>
          </p:nvPr>
        </p:nvSpPr>
        <p:spPr>
          <a:xfrm rot="0">
            <a:off x="455612" y="609600"/>
            <a:ext cx="8226425" cy="18288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6.8 Where does the nucleophile attack </a:t>
            </a:r>
            <a:br/>
            <a:r>
              <a:rPr altLang="en-US" sz="3000" lang="en-US"/>
              <a:t>in an S</a:t>
            </a:r>
            <a:r>
              <a:rPr altLang="en-US" baseline="-25000" sz="3000" lang="en-US"/>
              <a:t>N</a:t>
            </a:r>
            <a:r>
              <a:rPr altLang="en-US" sz="3000" lang="en-US"/>
              <a:t>2 mechanism?</a:t>
            </a:r>
          </a:p>
        </p:txBody>
      </p:sp>
      <p:sp>
        <p:nvSpPr>
          <p:cNvPr id="1048644" name=""/>
          <p:cNvSpPr/>
          <p:nvPr>
            <p:ph type="body" sz="full" idx="1"/>
          </p:nvPr>
        </p:nvSpPr>
        <p:spPr>
          <a:xfrm rot="0">
            <a:off x="455612" y="2970212"/>
            <a:ext cx="7848600" cy="2209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Backside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Frontside 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Both sides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Sideways 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6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48" name=""/>
          <p:cNvSpPr/>
          <p:nvPr>
            <p:ph type="title" sz="full" idx="0"/>
          </p:nvPr>
        </p:nvSpPr>
        <p:spPr>
          <a:xfrm rot="0">
            <a:off x="455612" y="609600"/>
            <a:ext cx="8226425" cy="18288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6.9 Give the rate equation for </a:t>
            </a:r>
            <a:br/>
            <a:r>
              <a:rPr altLang="en-US" sz="3000" lang="en-US"/>
              <a:t>an S</a:t>
            </a:r>
            <a:r>
              <a:rPr altLang="en-US" baseline="-25000" sz="3000" lang="en-US"/>
              <a:t>N</a:t>
            </a:r>
            <a:r>
              <a:rPr altLang="en-US" sz="3000" lang="en-US"/>
              <a:t>2 mechanism.</a:t>
            </a:r>
          </a:p>
        </p:txBody>
      </p:sp>
      <p:sp>
        <p:nvSpPr>
          <p:cNvPr id="1048649" name=""/>
          <p:cNvSpPr/>
          <p:nvPr>
            <p:ph type="body" sz="full" idx="1"/>
          </p:nvPr>
        </p:nvSpPr>
        <p:spPr>
          <a:xfrm rot="0">
            <a:off x="455612" y="2970212"/>
            <a:ext cx="7848600" cy="25908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</a:t>
            </a:r>
            <a:r>
              <a:rPr altLang="en-US" sz="2400" i="1" lang="en-US">
                <a:solidFill>
                  <a:schemeClr val="dk2"/>
                </a:solidFill>
              </a:rPr>
              <a:t>	k</a:t>
            </a:r>
            <a:r>
              <a:rPr altLang="en-US" sz="2400" lang="en-US">
                <a:solidFill>
                  <a:schemeClr val="dk2"/>
                </a:solidFill>
              </a:rPr>
              <a:t>[RX][RX]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b)</a:t>
            </a:r>
            <a:r>
              <a:rPr altLang="en-US" b="1" sz="2400" i="1" lang="en-US">
                <a:solidFill>
                  <a:schemeClr val="dk2"/>
                </a:solidFill>
              </a:rPr>
              <a:t>	k</a:t>
            </a:r>
            <a:r>
              <a:rPr altLang="en-US" b="1" sz="2400" lang="en-US">
                <a:solidFill>
                  <a:schemeClr val="dk2"/>
                </a:solidFill>
              </a:rPr>
              <a:t>[RX][Nu]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</a:t>
            </a:r>
            <a:r>
              <a:rPr altLang="en-US" sz="2400" i="1" lang="en-US">
                <a:solidFill>
                  <a:schemeClr val="dk2"/>
                </a:solidFill>
              </a:rPr>
              <a:t>	k</a:t>
            </a:r>
            <a:r>
              <a:rPr altLang="en-US" sz="2400" lang="en-US">
                <a:solidFill>
                  <a:schemeClr val="dk2"/>
                </a:solidFill>
              </a:rPr>
              <a:t>[Nu][Nu]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</a:t>
            </a:r>
            <a:r>
              <a:rPr altLang="en-US" sz="2400" i="1" lang="en-US">
                <a:solidFill>
                  <a:schemeClr val="dk2"/>
                </a:solidFill>
              </a:rPr>
              <a:t>	k</a:t>
            </a:r>
            <a:r>
              <a:rPr altLang="en-US" sz="2400" lang="en-US">
                <a:solidFill>
                  <a:schemeClr val="dk2"/>
                </a:solidFill>
              </a:rPr>
              <a:t>[RX][B] 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6.10 Identify the alkyl halide that reacts the fastest in an S</a:t>
            </a:r>
            <a:r>
              <a:rPr altLang="en-US" baseline="-25000" sz="3000" lang="en-US"/>
              <a:t>N</a:t>
            </a:r>
            <a:r>
              <a:rPr altLang="en-US" sz="3000" lang="en-US"/>
              <a:t>1 mechanism.</a:t>
            </a:r>
          </a:p>
        </p:txBody>
      </p:sp>
      <p:sp>
        <p:nvSpPr>
          <p:cNvPr id="1048654" name=""/>
          <p:cNvSpPr/>
          <p:nvPr>
            <p:ph type="body" sz="full" idx="1"/>
          </p:nvPr>
        </p:nvSpPr>
        <p:spPr>
          <a:xfrm rot="0">
            <a:off x="455612" y="2970212"/>
            <a:ext cx="7848600" cy="2362200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CHCl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d)	(CH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)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CCl 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4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5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6.11 Identify the best solvent </a:t>
            </a:r>
            <a:br/>
            <a:r>
              <a:rPr altLang="en-US" sz="3000" lang="en-US"/>
              <a:t>for an S</a:t>
            </a:r>
            <a:r>
              <a:rPr altLang="en-US" baseline="-25000" sz="3000" lang="en-US"/>
              <a:t>N</a:t>
            </a:r>
            <a:r>
              <a:rPr altLang="en-US" sz="3000" lang="en-US"/>
              <a:t>1 reaction.</a:t>
            </a:r>
          </a:p>
        </p:txBody>
      </p:sp>
      <p:sp>
        <p:nvSpPr>
          <p:cNvPr id="1048659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OCH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N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CH</a:t>
            </a:r>
            <a:r>
              <a:rPr altLang="en-US" baseline="-25000" b="1" sz="2400" lang="en-US">
                <a:solidFill>
                  <a:schemeClr val="dk2"/>
                </a:solidFill>
              </a:rPr>
              <a:t>2</a:t>
            </a:r>
            <a:r>
              <a:rPr altLang="en-US" b="1" sz="2400" lang="en-US">
                <a:solidFill>
                  <a:schemeClr val="dk2"/>
                </a:solidFill>
              </a:rPr>
              <a:t>OH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CCl</a:t>
            </a:r>
            <a:r>
              <a:rPr altLang="en-US" baseline="-25000" sz="2400" lang="en-US">
                <a:solidFill>
                  <a:schemeClr val="dk2"/>
                </a:solidFill>
              </a:rPr>
              <a:t>4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77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3" name=""/>
          <p:cNvSpPr/>
          <p:nvPr>
            <p:ph type="title" sz="full" idx="0"/>
          </p:nvPr>
        </p:nvSpPr>
        <p:spPr>
          <a:xfrm rot="0">
            <a:off x="455612" y="609600"/>
            <a:ext cx="8226425" cy="1981200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6.12 In an S</a:t>
            </a:r>
            <a:r>
              <a:rPr altLang="en-US" baseline="-25000" sz="3000" lang="en-US"/>
              <a:t>N</a:t>
            </a:r>
            <a:r>
              <a:rPr altLang="en-US" sz="3000" lang="en-US"/>
              <a:t>1 reaction, a 2</a:t>
            </a:r>
            <a:r>
              <a:rPr altLang="en-US" baseline="30000" sz="3000" lang="en-US"/>
              <a:t>o</a:t>
            </a:r>
            <a:r>
              <a:rPr altLang="en-US" sz="3000" lang="en-US"/>
              <a:t> carbocation is formed. What happens next?</a:t>
            </a:r>
          </a:p>
        </p:txBody>
      </p:sp>
      <p:sp>
        <p:nvSpPr>
          <p:cNvPr id="1048664" name=""/>
          <p:cNvSpPr/>
          <p:nvPr>
            <p:ph type="body" sz="full" idx="1"/>
          </p:nvPr>
        </p:nvSpPr>
        <p:spPr>
          <a:xfrm rot="0">
            <a:off x="455612" y="2970212"/>
            <a:ext cx="7850187" cy="25923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lnSpc>
                <a:spcPct val="90000"/>
              </a:lnSpc>
              <a:buNone/>
            </a:pPr>
            <a:r>
              <a:rPr altLang="en-US" sz="2400" lang="en-US">
                <a:solidFill>
                  <a:schemeClr val="dk2"/>
                </a:solidFill>
              </a:rPr>
              <a:t>a)	Rearrangement may occur to form a 1</a:t>
            </a:r>
            <a:r>
              <a:rPr altLang="en-US" baseline="30000" sz="2400" lang="en-US">
                <a:solidFill>
                  <a:schemeClr val="dk2"/>
                </a:solidFill>
              </a:rPr>
              <a:t>o</a:t>
            </a:r>
            <a:r>
              <a:rPr altLang="en-US" sz="2400" lang="en-US">
                <a:solidFill>
                  <a:schemeClr val="dk2"/>
                </a:solidFill>
              </a:rPr>
              <a:t> carbocation.</a:t>
            </a:r>
          </a:p>
          <a:p>
            <a:pPr eaLnBrk="1" hangingPunct="1" latinLnBrk="1" lvl="0">
              <a:lnSpc>
                <a:spcPct val="90000"/>
              </a:lnSpc>
              <a:buNone/>
            </a:pPr>
            <a:r>
              <a:rPr altLang="en-US" sz="2400" lang="en-US">
                <a:solidFill>
                  <a:schemeClr val="dk2"/>
                </a:solidFill>
              </a:rPr>
              <a:t>b)	Rearrangement may occur to form a 3</a:t>
            </a:r>
            <a:r>
              <a:rPr altLang="en-US" baseline="30000" sz="2400" lang="en-US">
                <a:solidFill>
                  <a:schemeClr val="dk2"/>
                </a:solidFill>
              </a:rPr>
              <a:t>o</a:t>
            </a:r>
            <a:r>
              <a:rPr altLang="en-US" sz="2400" lang="en-US">
                <a:solidFill>
                  <a:schemeClr val="dk2"/>
                </a:solidFill>
              </a:rPr>
              <a:t> carbocation.</a:t>
            </a:r>
          </a:p>
          <a:p>
            <a:pPr eaLnBrk="1" hangingPunct="1" latinLnBrk="1" lvl="0">
              <a:lnSpc>
                <a:spcPct val="90000"/>
              </a:lnSpc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The nucleophile attacks.</a:t>
            </a:r>
          </a:p>
          <a:p>
            <a:pPr eaLnBrk="1" hangingPunct="1" latinLnBrk="1" lvl="0">
              <a:lnSpc>
                <a:spcPct val="90000"/>
              </a:lnSpc>
              <a:buNone/>
            </a:pPr>
            <a:r>
              <a:rPr altLang="en-US" sz="2400" lang="en-US">
                <a:solidFill>
                  <a:schemeClr val="dk2"/>
                </a:solidFill>
              </a:rPr>
              <a:t>d)	The leaving group departs.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0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6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6.13 What is the order for an E1 reaction?</a:t>
            </a:r>
          </a:p>
        </p:txBody>
      </p:sp>
      <p:sp>
        <p:nvSpPr>
          <p:cNvPr id="1048669" name=""/>
          <p:cNvSpPr/>
          <p:nvPr>
            <p:ph type="body" sz="full" idx="1"/>
          </p:nvPr>
        </p:nvSpPr>
        <p:spPr>
          <a:xfrm rot="0">
            <a:off x="455612" y="2970212"/>
            <a:ext cx="7772400" cy="2363787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Zero order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b)	First order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Second order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Third order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6.14 Identify the alkyl halide that reacts the fastest in an E1 mechanism.</a:t>
            </a:r>
          </a:p>
        </p:txBody>
      </p:sp>
      <p:sp>
        <p:nvSpPr>
          <p:cNvPr id="1048674" name=""/>
          <p:cNvSpPr/>
          <p:nvPr>
            <p:ph type="body" sz="full" idx="1"/>
          </p:nvPr>
        </p:nvSpPr>
        <p:spPr>
          <a:xfrm rot="0">
            <a:off x="455612" y="2970212"/>
            <a:ext cx="7772400" cy="24368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CH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Cl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(CH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)</a:t>
            </a:r>
            <a:r>
              <a:rPr altLang="en-US" baseline="-25000" sz="2400" lang="en-US">
                <a:solidFill>
                  <a:schemeClr val="dk2"/>
                </a:solidFill>
              </a:rPr>
              <a:t>2</a:t>
            </a:r>
            <a:r>
              <a:rPr altLang="en-US" sz="2400" lang="en-US">
                <a:solidFill>
                  <a:schemeClr val="dk2"/>
                </a:solidFill>
              </a:rPr>
              <a:t>CHCl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d)	(CH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)</a:t>
            </a:r>
            <a:r>
              <a:rPr altLang="en-US" baseline="-25000" b="1" sz="2400" lang="en-US">
                <a:solidFill>
                  <a:schemeClr val="dk2"/>
                </a:solidFill>
              </a:rPr>
              <a:t>3</a:t>
            </a:r>
            <a:r>
              <a:rPr altLang="en-US" b="1" sz="2400" lang="en-US">
                <a:solidFill>
                  <a:schemeClr val="dk2"/>
                </a:solidFill>
              </a:rPr>
              <a:t>CCl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7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6.15 According to Zaitsev’s rule, what alkene is formed in the highest yield?</a:t>
            </a:r>
          </a:p>
        </p:txBody>
      </p:sp>
      <p:sp>
        <p:nvSpPr>
          <p:cNvPr id="1048679" name=""/>
          <p:cNvSpPr/>
          <p:nvPr>
            <p:ph type="body" sz="full" idx="1"/>
          </p:nvPr>
        </p:nvSpPr>
        <p:spPr>
          <a:xfrm rot="0">
            <a:off x="455612" y="2970212"/>
            <a:ext cx="7696200" cy="2233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Least substituted alkene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b)	Most substituted alkene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Does not matter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A diene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89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6.16 What stereochemistry is needed </a:t>
            </a:r>
            <a:br/>
            <a:r>
              <a:rPr altLang="en-US" sz="3000" lang="en-US"/>
              <a:t>for an E2 reaction?</a:t>
            </a:r>
          </a:p>
        </p:txBody>
      </p:sp>
      <p:sp>
        <p:nvSpPr>
          <p:cNvPr id="1048684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a)	Anti-coplanar arrangement with H and X on adjacent carbons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Syn-coplanar arrangement with H and X on adjacent carbons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H and X on the same carbon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H and X two carbons apart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2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8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6.17 Describe an E2 mechanism.</a:t>
            </a:r>
          </a:p>
        </p:txBody>
      </p:sp>
      <p:sp>
        <p:nvSpPr>
          <p:cNvPr id="1048689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Not stereospecific and not concerted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Stereospecific and not concerted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Stereospecific and concerted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Not stereospecific and concerted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5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6.18 What conditions are best </a:t>
            </a:r>
            <a:br/>
            <a:r>
              <a:rPr altLang="en-US" sz="3000" lang="en-US"/>
              <a:t>for the E2 mechanism?</a:t>
            </a:r>
          </a:p>
        </p:txBody>
      </p:sp>
      <p:sp>
        <p:nvSpPr>
          <p:cNvPr id="1048694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Weak acid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Strong acid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Weak base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d)	Strong base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98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698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6.19 Why can’t CH</a:t>
            </a:r>
            <a:r>
              <a:rPr altLang="en-US" baseline="-25000" sz="3000" lang="en-US"/>
              <a:t>3</a:t>
            </a:r>
            <a:r>
              <a:rPr altLang="en-US" sz="3000" lang="en-US"/>
              <a:t>Br undergo </a:t>
            </a:r>
            <a:br/>
            <a:r>
              <a:rPr altLang="en-US" sz="3000" lang="en-US"/>
              <a:t>the E2 reaction?</a:t>
            </a:r>
          </a:p>
        </p:txBody>
      </p:sp>
      <p:sp>
        <p:nvSpPr>
          <p:cNvPr id="1048699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Bromide is a poor leaving group.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The base cannot attack.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c)	CH</a:t>
            </a:r>
            <a:r>
              <a:rPr altLang="en-US" baseline="-25000" sz="2400" lang="en-US">
                <a:solidFill>
                  <a:schemeClr val="dk2"/>
                </a:solidFill>
              </a:rPr>
              <a:t>3</a:t>
            </a:r>
            <a:r>
              <a:rPr altLang="en-US" sz="2400" lang="en-US">
                <a:solidFill>
                  <a:schemeClr val="dk2"/>
                </a:solidFill>
              </a:rPr>
              <a:t>Br is solvated in the solvent.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d)	Two carbons are needed to make a double bond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1" showMasterSp="1">
  <p:cSld>
    <p:spTree>
      <p:nvGrpSpPr>
        <p:cNvPr id="101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703" name=""/>
          <p:cNvSpPr/>
          <p:nvPr>
            <p:ph type="title" sz="full" idx="0"/>
          </p:nvPr>
        </p:nvSpPr>
        <p:spPr>
          <a:xfrm rot="0">
            <a:off x="455612" y="609600"/>
            <a:ext cx="8226425" cy="2130425"/>
          </a:xfrm>
          <a:prstGeom prst="rect"/>
          <a:noFill/>
          <a:ln>
            <a:noFill/>
          </a:ln>
        </p:spPr>
        <p:txBody>
          <a:bodyPr anchor="ctr" bIns="45720" lIns="91440" rIns="91440" tIns="45720" vert="horz"/>
          <a:lstStyle>
            <a:lvl1pPr algn="ctr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itchFamily="-110" charset="2"/>
              <a:buNone/>
              <a:defRPr baseline="0" b="0" sz="4400" i="0" u="none">
                <a:solidFill>
                  <a:schemeClr val="lt2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</a:lstStyle>
          <a:p>
            <a:pPr eaLnBrk="1" hangingPunct="1" latinLnBrk="1" lvl="0"/>
            <a:r>
              <a:rPr altLang="en-US" sz="3000" lang="en-US"/>
              <a:t>6.20 Give the major mode of reaction for primary alkyl halides.</a:t>
            </a:r>
          </a:p>
        </p:txBody>
      </p:sp>
      <p:sp>
        <p:nvSpPr>
          <p:cNvPr id="1048704" name=""/>
          <p:cNvSpPr/>
          <p:nvPr>
            <p:ph type="body" sz="full" idx="1"/>
          </p:nvPr>
        </p:nvSpPr>
        <p:spPr>
          <a:xfrm rot="0">
            <a:off x="455612" y="2970212"/>
            <a:ext cx="7772400" cy="2741612"/>
          </a:xfrm>
          <a:prstGeom prst="rect"/>
          <a:noFill/>
          <a:ln>
            <a:noFill/>
          </a:ln>
        </p:spPr>
        <p:txBody>
          <a:bodyPr anchor="t" bIns="45720" lIns="91440" rIns="91440" tIns="45720" vert="horz"/>
          <a:lstStyle>
            <a:lvl1pPr algn="l" fontAlgn="base" indent="-609600" latinLnBrk="1" marL="609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 typeface="Wingdings" pitchFamily="-110" charset="2"/>
              <a:buAutoNum type="alphaLcPeriod" startAt="1"/>
              <a:defRPr baseline="0" b="0" sz="32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1pPr>
            <a:lvl2pPr algn="l" fontAlgn="base" indent="-533400" latinLnBrk="1" marL="990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8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2pPr>
            <a:lvl3pPr algn="l" fontAlgn="base" indent="-457200" latinLnBrk="1" marL="1371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•"/>
              <a:defRPr baseline="0" b="0" sz="24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3pPr>
            <a:lvl4pPr algn="l" fontAlgn="base" indent="-381000" latinLnBrk="1" marL="17526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–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4pPr>
            <a:lvl5pPr algn="l" fontAlgn="base" indent="-381000" latinLnBrk="1" marL="220980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00000"/>
              <a:buFontTx/>
              <a:buChar char="»"/>
              <a:defRPr baseline="0" b="0" sz="2000" i="0" u="none">
                <a:solidFill>
                  <a:schemeClr val="dk1"/>
                </a:solidFill>
                <a:latin typeface="Arial" pitchFamily="0" charset="0"/>
                <a:ea typeface="ＭＳ Ｐゴシック" pitchFamily="-110" charset="-128"/>
                <a:sym typeface="Arial" pitchFamily="0" charset="0"/>
              </a:defRPr>
            </a:lvl5pPr>
          </a:lstStyle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a)	S</a:t>
            </a:r>
            <a:r>
              <a:rPr altLang="en-US" baseline="-25000" sz="2400" lang="en-US">
                <a:solidFill>
                  <a:schemeClr val="dk2"/>
                </a:solidFill>
              </a:rPr>
              <a:t>N</a:t>
            </a:r>
            <a:r>
              <a:rPr altLang="en-US" sz="2400" lang="en-US">
                <a:solidFill>
                  <a:schemeClr val="dk2"/>
                </a:solidFill>
              </a:rPr>
              <a:t>1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b)	S</a:t>
            </a:r>
            <a:r>
              <a:rPr altLang="en-US" baseline="-25000" sz="2400" lang="en-US">
                <a:solidFill>
                  <a:schemeClr val="dk2"/>
                </a:solidFill>
              </a:rPr>
              <a:t>N</a:t>
            </a:r>
            <a:r>
              <a:rPr altLang="en-US" sz="2400" lang="en-US">
                <a:solidFill>
                  <a:schemeClr val="dk2"/>
                </a:solidFill>
              </a:rPr>
              <a:t>2</a:t>
            </a:r>
          </a:p>
          <a:p>
            <a:pPr eaLnBrk="1" hangingPunct="1" latinLnBrk="1" lvl="0">
              <a:buNone/>
            </a:pPr>
            <a:r>
              <a:rPr altLang="en-US" b="1" sz="2400" lang="en-US">
                <a:solidFill>
                  <a:schemeClr val="dk2"/>
                </a:solidFill>
              </a:rPr>
              <a:t>c)	E1</a:t>
            </a:r>
          </a:p>
          <a:p>
            <a:pPr eaLnBrk="1" hangingPunct="1" latinLnBrk="1" lvl="0">
              <a:buNone/>
            </a:pPr>
            <a:r>
              <a:rPr altLang="en-US" sz="2400" lang="en-US">
                <a:solidFill>
                  <a:schemeClr val="dk2"/>
                </a:solidFill>
              </a:rPr>
              <a:t>d)	E2</a:t>
            </a:r>
          </a:p>
        </p:txBody>
      </p:sp>
    </p:spTree>
  </p:cSld>
  <p:clrMapOvr>
    <a:masterClrMapping/>
  </p:clrMapOvr>
  <p:transition spd="fast" advClick="1">
    <p:cut/>
  </p:transition>
  <p:timing/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3333FF"/>
      </a:dk1>
      <a:lt1>
        <a:srgbClr val="FFFFFF"/>
      </a:lt1>
      <a:dk2>
        <a:srgbClr val="000000"/>
      </a:dk2>
      <a:lt2>
        <a:srgbClr val="000000"/>
      </a:lt2>
      <a:accent1>
        <a:srgbClr val="FF9900"/>
      </a:accent1>
      <a:accent2>
        <a:srgbClr val="00FFFF"/>
      </a:accent2>
      <a:accent3>
        <a:srgbClr val="FFFFFF"/>
      </a:accent3>
      <a:accent4>
        <a:srgbClr val="2A2ADC"/>
      </a:accent4>
      <a:accent5>
        <a:srgbClr val="FFCAAA"/>
      </a:accent5>
      <a:accent6>
        <a:srgbClr val="00E5E5"/>
      </a:accent6>
      <a:hlink>
        <a:srgbClr val="FF0000"/>
      </a:hlink>
      <a:folHlink>
        <a:srgbClr val="96969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FFFFFF"/>
        </a:dk1>
        <a:lt1>
          <a:srgbClr val="0000FF"/>
        </a:lt1>
        <a:dk2>
          <a:srgbClr val="000000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</a:extraClrScheme>
    <a:extraClrScheme>
      <a:clrScheme name="Default Color Scheme 2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</a:extraClrScheme>
    <a:extraClrScheme>
      <a:clrScheme name="Default Color Scheme 3">
        <a:dk1>
          <a:srgbClr val="000000"/>
        </a:dk1>
        <a:lt1>
          <a:srgbClr val="FFFFFF"/>
        </a:lt1>
        <a:dk2>
          <a:srgbClr val="333333"/>
        </a:dk2>
        <a:lt2>
          <a:srgbClr val="000000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</a:extraClrScheme>
    <a:extraClrScheme>
      <a:clrScheme name="Default Color Scheme 4">
        <a:dk1>
          <a:srgbClr val="000000"/>
        </a:dk1>
        <a:lt1>
          <a:srgbClr val="FFFFCC"/>
        </a:lt1>
        <a:dk2>
          <a:srgbClr val="6666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</a:extraClrScheme>
    <a:extraClrScheme>
      <a:clrScheme name="Default Color Scheme 5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</a:extraClrScheme>
    <a:extraClrScheme>
      <a:clrScheme name="Default Color Scheme 6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</a:extraClrScheme>
    <a:extraClrScheme>
      <a:clrScheme name="Default Color Scheme 7">
        <a:dk1>
          <a:srgbClr val="000000"/>
        </a:dk1>
        <a:lt1>
          <a:srgbClr val="FFFFFF"/>
        </a:lt1>
        <a:dk2>
          <a:srgbClr val="808080"/>
        </a:dk2>
        <a:lt2>
          <a:srgbClr val="00000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6.1 Give the IUPAC name for (CH3)2CBrCH2CH(CH3)2.</dc:title>
  <dc:creator>Chris Hermann</dc:creator>
  <cp:lastModifiedBy>Windows User</cp:lastModifiedBy>
  <dcterms:created xsi:type="dcterms:W3CDTF">2005-01-22T14:22:49Z</dcterms:created>
  <dcterms:modified xsi:type="dcterms:W3CDTF">2020-06-15T10:15:34Z</dcterms:modified>
</cp:coreProperties>
</file>